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Nuni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slide" Target="slides/slide1.xml"/><Relationship Id="rId19" Type="http://schemas.openxmlformats.org/officeDocument/2006/relationships/font" Target="fonts/Nunito-bold.fntdata"/><Relationship Id="rId6" Type="http://schemas.openxmlformats.org/officeDocument/2006/relationships/slide" Target="slides/slide2.xml"/><Relationship Id="rId18" Type="http://schemas.openxmlformats.org/officeDocument/2006/relationships/font" Target="fonts/Nuni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5229f3df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5229f3df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75229f3df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0001fe6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0001fe69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70001fe6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dd7d5a57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d7d5a57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dd7d5a57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itil/problems/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ocs.google.com/document/d/1tZ632xO-hV9Uy5jvCzPzjli8fGSE8pTEko3zAJMnMgA/edi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document/d/1X0pqk_uomIjJmXilnQ4ZwE0cjv0gQ3khijl-JtxMXpw/edit#" TargetMode="External"/><Relationship Id="rId4" Type="http://schemas.openxmlformats.org/officeDocument/2006/relationships/hyperlink" Target="https://docs.google.com/spreadsheets/d/1QIIcU83RO3neDMXq_XQygkKo6XJANE-T9vPbAuHHvLo/edit#gid=1219059550" TargetMode="External"/><Relationship Id="rId5" Type="http://schemas.openxmlformats.org/officeDocument/2006/relationships/hyperlink" Target="https://docs.google.com/document/d/1_Zp8NNv5xA8xmeBDgHUjwqBg-WrK3WYstkv9c6J_5-I/edit?ts=5eb3cb4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Erratic Tank Level Investigation</a:t>
            </a:r>
            <a:endParaRPr sz="2400"/>
          </a:p>
        </p:txBody>
      </p:sp>
      <p:sp>
        <p:nvSpPr>
          <p:cNvPr id="166" name="Google Shape;166;p19"/>
          <p:cNvSpPr txBox="1"/>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solidFill>
                  <a:srgbClr val="000000"/>
                </a:solidFill>
                <a:latin typeface="Nunito SemiBold"/>
                <a:ea typeface="Nunito SemiBold"/>
                <a:cs typeface="Nunito SemiBold"/>
                <a:sym typeface="Nunito SemiBold"/>
              </a:rPr>
              <a:t>NOC: </a:t>
            </a:r>
            <a:r>
              <a:rPr lang="en-US" sz="1800" u="sng">
                <a:solidFill>
                  <a:schemeClr val="hlink"/>
                </a:solidFill>
                <a:latin typeface="Nunito SemiBold"/>
                <a:ea typeface="Nunito SemiBold"/>
                <a:cs typeface="Nunito SemiBold"/>
                <a:sym typeface="Nunito SemiBold"/>
                <a:hlinkClick r:id="rId3"/>
              </a:rPr>
              <a:t>PRB -80</a:t>
            </a:r>
            <a:r>
              <a:rPr lang="en-US" sz="1800">
                <a:solidFill>
                  <a:srgbClr val="000000"/>
                </a:solidFill>
                <a:latin typeface="Nunito SemiBold"/>
                <a:ea typeface="Nunito SemiBold"/>
                <a:cs typeface="Nunito SemiBold"/>
                <a:sym typeface="Nunito SemiBold"/>
              </a:rPr>
              <a:t> </a:t>
            </a:r>
            <a:endParaRPr sz="1800">
              <a:solidFill>
                <a:srgbClr val="000000"/>
              </a:solidFill>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What we have solved</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Analyze</a:t>
            </a:r>
            <a:r>
              <a:rPr lang="en-US"/>
              <a:t> </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Conclusions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965525"/>
            <a:ext cx="11274600" cy="53391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 number of KPs were observed to be having an inconsistent/unpredictable tank level reading profiles as dispenses occur over time. </a:t>
            </a:r>
            <a:endParaRPr/>
          </a:p>
          <a:p>
            <a:pPr indent="-406400" lvl="0" marL="457200" rtl="0" algn="l">
              <a:spcBef>
                <a:spcPts val="0"/>
              </a:spcBef>
              <a:spcAft>
                <a:spcPts val="0"/>
              </a:spcAft>
              <a:buSzPts val="2800"/>
              <a:buChar char="●"/>
            </a:pPr>
            <a:r>
              <a:rPr lang="en-US"/>
              <a:t>The two major impacts of this are:</a:t>
            </a:r>
            <a:endParaRPr/>
          </a:p>
          <a:p>
            <a:pPr indent="-381000" lvl="1" marL="914400" marR="0" rtl="0" algn="l">
              <a:lnSpc>
                <a:spcPct val="120000"/>
              </a:lnSpc>
              <a:spcBef>
                <a:spcPts val="1000"/>
              </a:spcBef>
              <a:spcAft>
                <a:spcPts val="0"/>
              </a:spcAft>
              <a:buSzPts val="2400"/>
              <a:buChar char="○"/>
            </a:pPr>
            <a:r>
              <a:rPr lang="en-US" sz="2400"/>
              <a:t>The Refill team has scheduled tasks in the past guided by erroneous readings that in some cases led to overfills and leakages.</a:t>
            </a:r>
            <a:endParaRPr sz="2400"/>
          </a:p>
          <a:p>
            <a:pPr indent="-381000" lvl="1" marL="914400" marR="0" rtl="0" algn="l">
              <a:lnSpc>
                <a:spcPct val="120000"/>
              </a:lnSpc>
              <a:spcBef>
                <a:spcPts val="1000"/>
              </a:spcBef>
              <a:spcAft>
                <a:spcPts val="0"/>
              </a:spcAft>
              <a:buSzPts val="2400"/>
              <a:buChar char="○"/>
            </a:pPr>
            <a:r>
              <a:rPr lang="en-US" sz="2400"/>
              <a:t>KPs have gone out of stock due to false tank level reporting</a:t>
            </a:r>
            <a:endParaRPr sz="2400"/>
          </a:p>
          <a:p>
            <a:pPr indent="-381000" lvl="1" marL="914400" marR="0" rtl="0" algn="l">
              <a:lnSpc>
                <a:spcPct val="120000"/>
              </a:lnSpc>
              <a:spcBef>
                <a:spcPts val="1000"/>
              </a:spcBef>
              <a:spcAft>
                <a:spcPts val="120"/>
              </a:spcAft>
              <a:buSzPts val="2400"/>
              <a:buChar char="○"/>
            </a:pPr>
            <a:r>
              <a:rPr lang="en-US" sz="2400"/>
              <a:t>The NOC team have lacked reliable cross-reference data when scheduling refunds for customers with under-dispense complaints.</a:t>
            </a:r>
            <a:endParaRPr sz="2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700" y="1003050"/>
            <a:ext cx="11274600" cy="5284500"/>
          </a:xfrm>
          <a:prstGeom prst="rect">
            <a:avLst/>
          </a:prstGeom>
        </p:spPr>
        <p:txBody>
          <a:bodyPr anchorCtr="0" anchor="t" bIns="91425" lIns="91425" spcFirstLastPara="1" rIns="91425" wrap="square" tIns="0">
            <a:noAutofit/>
          </a:bodyPr>
          <a:lstStyle/>
          <a:p>
            <a:pPr indent="-406400" lvl="0" marL="457200" rtl="0" algn="l">
              <a:lnSpc>
                <a:spcPct val="120000"/>
              </a:lnSpc>
              <a:spcBef>
                <a:spcPts val="1000"/>
              </a:spcBef>
              <a:spcAft>
                <a:spcPts val="0"/>
              </a:spcAft>
              <a:buSzPts val="2800"/>
              <a:buChar char="●"/>
            </a:pPr>
            <a:r>
              <a:rPr lang="en-US"/>
              <a:t>Initial investigations led to the possible causes listed below:</a:t>
            </a:r>
            <a:endParaRPr/>
          </a:p>
          <a:p>
            <a:pPr indent="-381000" lvl="1" marL="914400" rtl="0" algn="l">
              <a:lnSpc>
                <a:spcPct val="120000"/>
              </a:lnSpc>
              <a:spcBef>
                <a:spcPts val="1000"/>
              </a:spcBef>
              <a:spcAft>
                <a:spcPts val="0"/>
              </a:spcAft>
              <a:buSzPts val="2400"/>
              <a:buChar char="○"/>
            </a:pPr>
            <a:r>
              <a:rPr lang="en-US" sz="2400"/>
              <a:t>Live sensor sampling during the dispense process led to </a:t>
            </a:r>
            <a:endParaRPr sz="2400"/>
          </a:p>
          <a:p>
            <a:pPr indent="-368300" lvl="2" marL="1371600" rtl="0" algn="l">
              <a:lnSpc>
                <a:spcPct val="120000"/>
              </a:lnSpc>
              <a:spcBef>
                <a:spcPts val="1000"/>
              </a:spcBef>
              <a:spcAft>
                <a:spcPts val="0"/>
              </a:spcAft>
              <a:buSzPts val="2200"/>
              <a:buChar char="■"/>
            </a:pPr>
            <a:r>
              <a:rPr lang="en-US" sz="2200"/>
              <a:t>Erroneous values attributed to the unpredictable pressure changes at the sensor location as fuel is dispensed.</a:t>
            </a:r>
            <a:endParaRPr sz="2200"/>
          </a:p>
          <a:p>
            <a:pPr indent="-342900" lvl="2" marL="1371600" rtl="0" algn="l">
              <a:lnSpc>
                <a:spcPct val="120000"/>
              </a:lnSpc>
              <a:spcBef>
                <a:spcPts val="1000"/>
              </a:spcBef>
              <a:spcAft>
                <a:spcPts val="0"/>
              </a:spcAft>
              <a:buSzPts val="1800"/>
              <a:buChar char="■"/>
            </a:pPr>
            <a:r>
              <a:rPr lang="en-US" sz="2200"/>
              <a:t>erroneous value due to the untrue tank level sampled after a dispense is terminated due to the Canister Full</a:t>
            </a:r>
            <a:r>
              <a:rPr lang="en-US" sz="2200"/>
              <a:t> error before the dispense fuel safety valve has been opened.</a:t>
            </a:r>
            <a:endParaRPr sz="2200"/>
          </a:p>
          <a:p>
            <a:pPr indent="-381000" lvl="1" marL="914400" rtl="0" algn="l">
              <a:lnSpc>
                <a:spcPct val="120000"/>
              </a:lnSpc>
              <a:spcBef>
                <a:spcPts val="1000"/>
              </a:spcBef>
              <a:spcAft>
                <a:spcPts val="0"/>
              </a:spcAft>
              <a:buSzPts val="2400"/>
              <a:buChar char="○"/>
            </a:pPr>
            <a:r>
              <a:rPr lang="en-US" sz="2400"/>
              <a:t>Hardware issues</a:t>
            </a:r>
            <a:endParaRPr sz="2400"/>
          </a:p>
          <a:p>
            <a:pPr indent="-381000" lvl="1" marL="914400" rtl="0" algn="l">
              <a:lnSpc>
                <a:spcPct val="120000"/>
              </a:lnSpc>
              <a:spcBef>
                <a:spcPts val="1000"/>
              </a:spcBef>
              <a:spcAft>
                <a:spcPts val="0"/>
              </a:spcAft>
              <a:buSzPts val="2400"/>
              <a:buChar char="○"/>
            </a:pPr>
            <a:r>
              <a:rPr lang="en-US" sz="2400"/>
              <a:t>Environmental issues</a:t>
            </a:r>
            <a:endParaRPr sz="2400"/>
          </a:p>
          <a:p>
            <a:pPr indent="-381000" lvl="1" marL="914400" rtl="0" algn="l">
              <a:lnSpc>
                <a:spcPct val="120000"/>
              </a:lnSpc>
              <a:spcBef>
                <a:spcPts val="1000"/>
              </a:spcBef>
              <a:spcAft>
                <a:spcPts val="120"/>
              </a:spcAft>
              <a:buSzPts val="2400"/>
              <a:buChar char="○"/>
            </a:pPr>
            <a:r>
              <a:rPr lang="en-US" sz="2400"/>
              <a:t>Operational issues</a:t>
            </a:r>
            <a:endParaRPr sz="2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Have Solved</a:t>
            </a:r>
            <a:endParaRPr/>
          </a:p>
        </p:txBody>
      </p:sp>
      <p:sp>
        <p:nvSpPr>
          <p:cNvPr id="194" name="Google Shape;194;p23"/>
          <p:cNvSpPr txBox="1"/>
          <p:nvPr>
            <p:ph idx="1" type="subTitle"/>
          </p:nvPr>
        </p:nvSpPr>
        <p:spPr>
          <a:xfrm>
            <a:off x="458700" y="1003050"/>
            <a:ext cx="11274600" cy="52152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sz="2400"/>
              <a:t>Live sensor sampling has incrementally been addressed through software improvements upto Release 35 in 2 ways below:</a:t>
            </a:r>
            <a:endParaRPr sz="2400"/>
          </a:p>
          <a:p>
            <a:pPr indent="-355600" lvl="1" marL="914400" rtl="0" algn="l">
              <a:spcBef>
                <a:spcPts val="0"/>
              </a:spcBef>
              <a:spcAft>
                <a:spcPts val="0"/>
              </a:spcAft>
              <a:buSzPts val="2000"/>
              <a:buChar char="○"/>
            </a:pPr>
            <a:r>
              <a:rPr lang="en-US" sz="2400">
                <a:latin typeface="Nunito"/>
                <a:ea typeface="Nunito"/>
                <a:cs typeface="Nunito"/>
                <a:sym typeface="Nunito"/>
              </a:rPr>
              <a:t>After every dispense (including cases where the dispense does not start due to a Canister Full error), the dispense fuel safety valve stays open for 2 seconds after the pump stops so that accurate readings of the tank level are sampled.</a:t>
            </a:r>
            <a:endParaRPr sz="2400">
              <a:latin typeface="Nunito"/>
              <a:ea typeface="Nunito"/>
              <a:cs typeface="Nunito"/>
              <a:sym typeface="Nunito"/>
            </a:endParaRPr>
          </a:p>
          <a:p>
            <a:pPr indent="-355600" lvl="1" marL="914400" rtl="0" algn="l">
              <a:spcBef>
                <a:spcPts val="0"/>
              </a:spcBef>
              <a:spcAft>
                <a:spcPts val="0"/>
              </a:spcAft>
              <a:buSzPts val="2000"/>
              <a:buChar char="○"/>
            </a:pPr>
            <a:r>
              <a:rPr lang="en-US" sz="2400">
                <a:latin typeface="Nunito"/>
                <a:ea typeface="Nunito"/>
                <a:cs typeface="Nunito"/>
                <a:sym typeface="Nunito"/>
              </a:rPr>
              <a:t>Tank level(TL) values reported in any heartbeat data sent mid dispense are read from the previous known </a:t>
            </a:r>
            <a:r>
              <a:rPr lang="en-US" sz="2400">
                <a:latin typeface="Nunito"/>
                <a:ea typeface="Nunito"/>
                <a:cs typeface="Nunito"/>
                <a:sym typeface="Nunito"/>
              </a:rPr>
              <a:t>TL value </a:t>
            </a:r>
            <a:r>
              <a:rPr lang="en-US" sz="2400">
                <a:latin typeface="Nunito"/>
                <a:ea typeface="Nunito"/>
                <a:cs typeface="Nunito"/>
                <a:sym typeface="Nunito"/>
              </a:rPr>
              <a:t>stored in the controller EEPROM.</a:t>
            </a:r>
            <a:endParaRPr sz="2400">
              <a:latin typeface="Nunito"/>
              <a:ea typeface="Nunito"/>
              <a:cs typeface="Nunito"/>
              <a:sym typeface="Nunito"/>
            </a:endParaRPr>
          </a:p>
          <a:p>
            <a:pPr indent="-406400" lvl="0" marL="457200" rtl="0" algn="l">
              <a:spcBef>
                <a:spcPts val="0"/>
              </a:spcBef>
              <a:spcAft>
                <a:spcPts val="0"/>
              </a:spcAft>
              <a:buSzPts val="2800"/>
              <a:buChar char="●"/>
            </a:pPr>
            <a:r>
              <a:rPr lang="en-US" sz="2400"/>
              <a:t>The hardware and environmental causes have affected more than 50% of the network </a:t>
            </a:r>
            <a:r>
              <a:rPr lang="en-US" sz="2400"/>
              <a:t>and will be the subject of the subsequent investigations</a:t>
            </a:r>
            <a:r>
              <a:rPr lang="en-US"/>
              <a:t>.</a:t>
            </a:r>
            <a:endParaRPr/>
          </a:p>
          <a:p>
            <a:pPr indent="0" lvl="0" marL="2286000" rtl="0" algn="l">
              <a:spcBef>
                <a:spcPts val="1000"/>
              </a:spcBef>
              <a:spcAft>
                <a:spcPts val="0"/>
              </a:spcAft>
              <a:buNone/>
            </a:pPr>
            <a:r>
              <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02" name="Google Shape;202;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Identify and analyze possible root causes</a:t>
            </a:r>
            <a:endParaRPr/>
          </a:p>
          <a:p>
            <a:pPr indent="-342900" lvl="0" marL="457200" rtl="0" algn="l">
              <a:spcBef>
                <a:spcPts val="0"/>
              </a:spcBef>
              <a:spcAft>
                <a:spcPts val="0"/>
              </a:spcAft>
              <a:buSzPts val="1800"/>
              <a:buAutoNum type="arabicPeriod"/>
            </a:pPr>
            <a:r>
              <a:rPr lang="en-US"/>
              <a:t>Identify solution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a:t>
            </a:r>
            <a:endParaRPr/>
          </a:p>
        </p:txBody>
      </p:sp>
      <p:sp>
        <p:nvSpPr>
          <p:cNvPr id="209" name="Google Shape;209;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0" name="Google Shape;210;p25"/>
          <p:cNvPicPr preferRelativeResize="0"/>
          <p:nvPr/>
        </p:nvPicPr>
        <p:blipFill>
          <a:blip r:embed="rId3">
            <a:alphaModFix/>
          </a:blip>
          <a:stretch>
            <a:fillRect/>
          </a:stretch>
        </p:blipFill>
        <p:spPr>
          <a:xfrm>
            <a:off x="152400" y="1027756"/>
            <a:ext cx="11894549" cy="5070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Findings</a:t>
            </a:r>
            <a:endParaRPr/>
          </a:p>
        </p:txBody>
      </p:sp>
      <p:sp>
        <p:nvSpPr>
          <p:cNvPr id="217" name="Google Shape;21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8" name="Google Shape;218;p26"/>
          <p:cNvSpPr txBox="1"/>
          <p:nvPr/>
        </p:nvSpPr>
        <p:spPr>
          <a:xfrm>
            <a:off x="523950" y="983375"/>
            <a:ext cx="11144100" cy="5296200"/>
          </a:xfrm>
          <a:prstGeom prst="rect">
            <a:avLst/>
          </a:prstGeom>
          <a:noFill/>
          <a:ln>
            <a:noFill/>
          </a:ln>
        </p:spPr>
        <p:txBody>
          <a:bodyPr anchorCtr="0" anchor="t" bIns="91425" lIns="91425" spcFirstLastPara="1" rIns="91425" wrap="square" tIns="91425">
            <a:noAutofit/>
          </a:bodyPr>
          <a:lstStyle/>
          <a:p>
            <a:pPr indent="-355600" lvl="0" marL="457200" rtl="0" algn="l">
              <a:lnSpc>
                <a:spcPct val="120000"/>
              </a:lnSpc>
              <a:spcBef>
                <a:spcPts val="0"/>
              </a:spcBef>
              <a:spcAft>
                <a:spcPts val="0"/>
              </a:spcAft>
              <a:buSzPts val="2000"/>
              <a:buFont typeface="Nunito SemiBold"/>
              <a:buChar char="●"/>
            </a:pPr>
            <a:r>
              <a:rPr lang="en-US" sz="2400">
                <a:solidFill>
                  <a:schemeClr val="dk1"/>
                </a:solidFill>
                <a:latin typeface="Nunito"/>
                <a:ea typeface="Nunito"/>
                <a:cs typeface="Nunito"/>
                <a:sym typeface="Nunito"/>
              </a:rPr>
              <a:t>3 sensors (after passing internal QC during analysis) were deployed on field KPs on 5/14/2020 and have been sending accurate TL readings. Considering the erratic TL issue had persisted on the previous KPs even after tank inventory sensor replacement, this rules out sensor fault as a major cause of the erratic behavior.</a:t>
            </a:r>
            <a:endParaRPr sz="2400">
              <a:solidFill>
                <a:schemeClr val="dk1"/>
              </a:solidFill>
              <a:latin typeface="Nunito"/>
              <a:ea typeface="Nunito"/>
              <a:cs typeface="Nunito"/>
              <a:sym typeface="Nunito"/>
            </a:endParaRPr>
          </a:p>
          <a:p>
            <a:pPr indent="-355600" lvl="0" marL="457200" marR="0" rtl="0" algn="l">
              <a:lnSpc>
                <a:spcPct val="120000"/>
              </a:lnSpc>
              <a:spcBef>
                <a:spcPts val="120"/>
              </a:spcBef>
              <a:spcAft>
                <a:spcPts val="120"/>
              </a:spcAft>
              <a:buSzPts val="2000"/>
              <a:buFont typeface="Nunito SemiBold"/>
              <a:buChar char="●"/>
            </a:pPr>
            <a:r>
              <a:rPr lang="en-US" sz="2400">
                <a:solidFill>
                  <a:schemeClr val="dk1"/>
                </a:solidFill>
                <a:latin typeface="Nunito"/>
                <a:ea typeface="Nunito"/>
                <a:cs typeface="Nunito"/>
                <a:sym typeface="Nunito"/>
              </a:rPr>
              <a:t>The </a:t>
            </a:r>
            <a:r>
              <a:rPr lang="en-US" sz="2400">
                <a:solidFill>
                  <a:schemeClr val="dk1"/>
                </a:solidFill>
                <a:uFill>
                  <a:noFill/>
                </a:uFill>
                <a:latin typeface="Nunito"/>
                <a:ea typeface="Nunito"/>
                <a:cs typeface="Nunito"/>
                <a:sym typeface="Nunito"/>
                <a:hlinkClick r:id="rId3">
                  <a:extLst>
                    <a:ext uri="{A12FA001-AC4F-418D-AE19-62706E023703}">
                      <ahyp:hlinkClr val="tx"/>
                    </a:ext>
                  </a:extLst>
                </a:hlinkClick>
              </a:rPr>
              <a:t>MS-BS investigation report</a:t>
            </a:r>
            <a:r>
              <a:rPr lang="en-US" sz="2400">
                <a:solidFill>
                  <a:schemeClr val="dk1"/>
                </a:solidFill>
                <a:latin typeface="Nunito"/>
                <a:ea typeface="Nunito"/>
                <a:cs typeface="Nunito"/>
                <a:sym typeface="Nunito"/>
              </a:rPr>
              <a:t> provides findings on 6 KPs investigated for possibility of pressure being the cause of the variances in tank level readings. The conclusion from the report is that pressure build-up is indeed the major cause of the erratic readings.</a:t>
            </a:r>
            <a:endParaRPr sz="2400">
              <a:solidFill>
                <a:schemeClr val="dk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25" name="Google Shape;225;p27"/>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The short term solution based on findings of the inv</a:t>
            </a:r>
            <a:r>
              <a:rPr lang="en-US" sz="2400"/>
              <a:t>estigations reported has involved loosening</a:t>
            </a:r>
            <a:r>
              <a:rPr lang="en-US" sz="2400"/>
              <a:t> the PVRV by the maintenance team as guided in the </a:t>
            </a:r>
            <a:r>
              <a:rPr lang="en-US" sz="2400" u="sng">
                <a:solidFill>
                  <a:schemeClr val="hlink"/>
                </a:solidFill>
                <a:hlinkClick r:id="rId3"/>
              </a:rPr>
              <a:t>Suspected Pressurized KP Troubleshooting Guide</a:t>
            </a:r>
            <a:r>
              <a:rPr lang="en-US" sz="2400"/>
              <a:t> which allows the PVRV to vent continuously.</a:t>
            </a:r>
            <a:endParaRPr sz="2400"/>
          </a:p>
          <a:p>
            <a:pPr indent="-381000" lvl="0" marL="457200" rtl="0" algn="l">
              <a:spcBef>
                <a:spcPts val="0"/>
              </a:spcBef>
              <a:spcAft>
                <a:spcPts val="0"/>
              </a:spcAft>
              <a:buSzPts val="2400"/>
              <a:buChar char="●"/>
            </a:pPr>
            <a:r>
              <a:rPr lang="en-US" sz="2400" u="sng">
                <a:solidFill>
                  <a:schemeClr val="hlink"/>
                </a:solidFill>
                <a:hlinkClick r:id="rId4"/>
              </a:rPr>
              <a:t>223</a:t>
            </a:r>
            <a:r>
              <a:rPr lang="en-US" sz="2400"/>
              <a:t> KPs have been visited by the maintenance team and successfully addressed.</a:t>
            </a:r>
            <a:endParaRPr sz="2400"/>
          </a:p>
          <a:p>
            <a:pPr indent="-381000" lvl="0" marL="457200" rtl="0" algn="l">
              <a:spcBef>
                <a:spcPts val="0"/>
              </a:spcBef>
              <a:spcAft>
                <a:spcPts val="0"/>
              </a:spcAft>
              <a:buSzPts val="2400"/>
              <a:buChar char="●"/>
            </a:pPr>
            <a:r>
              <a:rPr lang="en-US" sz="2400"/>
              <a:t>This is currently being monitored as a potential long term solution for the Nairobi network if the identified challenge of unfastening PVRVs for calibration prevails.</a:t>
            </a:r>
            <a:endParaRPr sz="2400"/>
          </a:p>
          <a:p>
            <a:pPr indent="-381000" lvl="0" marL="457200" rtl="0" algn="l">
              <a:spcBef>
                <a:spcPts val="0"/>
              </a:spcBef>
              <a:spcAft>
                <a:spcPts val="0"/>
              </a:spcAft>
              <a:buSzPts val="2400"/>
              <a:buChar char="●"/>
            </a:pPr>
            <a:r>
              <a:rPr lang="en-US" sz="2400"/>
              <a:t>The long term solution for future networks should involve calibration of all PVRVs based on the </a:t>
            </a:r>
            <a:r>
              <a:rPr lang="en-US" sz="2400" u="sng">
                <a:solidFill>
                  <a:schemeClr val="hlink"/>
                </a:solidFill>
                <a:hlinkClick r:id="rId5"/>
              </a:rPr>
              <a:t>procedure</a:t>
            </a:r>
            <a:r>
              <a:rPr lang="en-US" sz="2400"/>
              <a:t> defined by the design engineering team.</a:t>
            </a:r>
            <a:endParaRPr sz="2400"/>
          </a:p>
          <a:p>
            <a:pPr indent="-381000" lvl="0" marL="457200" rtl="0" algn="l">
              <a:spcBef>
                <a:spcPts val="0"/>
              </a:spcBef>
              <a:spcAft>
                <a:spcPts val="0"/>
              </a:spcAft>
              <a:buSzPts val="2400"/>
              <a:buChar char="●"/>
            </a:pPr>
            <a:r>
              <a:rPr lang="en-US" sz="2400"/>
              <a:t>The NOC team will be required to adjust bookstock readings to match current measured stock readings for all the KPs whose issues have been resolved using the short-term solution.</a:t>
            </a:r>
            <a:endParaRPr sz="2400"/>
          </a:p>
          <a:p>
            <a:pPr indent="0" lvl="0" marL="0" rtl="0" algn="l">
              <a:spcBef>
                <a:spcPts val="1000"/>
              </a:spcBef>
              <a:spcAft>
                <a:spcPts val="0"/>
              </a:spcAft>
              <a:buNone/>
            </a:pPr>
            <a:r>
              <a:t/>
            </a:r>
            <a:endParaRPr/>
          </a:p>
        </p:txBody>
      </p:sp>
      <p:sp>
        <p:nvSpPr>
          <p:cNvPr id="226" name="Google Shape;22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